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1"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70311-BE75-4186-9E8F-8AB78D349F48}" type="datetimeFigureOut">
              <a:rPr lang="en-US" smtClean="0"/>
              <a:pPr/>
              <a:t>8/21/2015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1389E-AF8A-4E02-A92B-DC94A5E93DB2}" type="slidenum">
              <a:rPr lang="en-US" smtClean="0"/>
              <a:pPr/>
              <a:t>‹#›</a:t>
            </a:fld>
            <a:endParaRPr lang="en-US"/>
          </a:p>
        </p:txBody>
      </p:sp>
    </p:spTree>
    <p:extLst>
      <p:ext uri="{BB962C8B-B14F-4D97-AF65-F5344CB8AC3E}">
        <p14:creationId xmlns:p14="http://schemas.microsoft.com/office/powerpoint/2010/main" val="408787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61389E-AF8A-4E02-A92B-DC94A5E93DB2}" type="slidenum">
              <a:rPr lang="en-US" smtClean="0"/>
              <a:pPr/>
              <a:t>3</a:t>
            </a:fld>
            <a:endParaRPr lang="en-US"/>
          </a:p>
        </p:txBody>
      </p:sp>
    </p:spTree>
    <p:extLst>
      <p:ext uri="{BB962C8B-B14F-4D97-AF65-F5344CB8AC3E}">
        <p14:creationId xmlns:p14="http://schemas.microsoft.com/office/powerpoint/2010/main" val="1179524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57C15D-FFE1-4A07-8A34-979EDE29EF37}" type="datetimeFigureOut">
              <a:rPr lang="en-US" smtClean="0"/>
              <a:pPr/>
              <a:t>8/21/2015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204666-FBCB-4C8E-BF8E-B48C66BE68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204666-FBCB-4C8E-BF8E-B48C66BE68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204666-FBCB-4C8E-BF8E-B48C66BE68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204666-FBCB-4C8E-BF8E-B48C66BE68D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204666-FBCB-4C8E-BF8E-B48C66BE68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204666-FBCB-4C8E-BF8E-B48C66BE68D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204666-FBCB-4C8E-BF8E-B48C66BE68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204666-FBCB-4C8E-BF8E-B48C66BE68D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57C15D-FFE1-4A07-8A34-979EDE29EF37}" type="datetimeFigureOut">
              <a:rPr lang="en-US" smtClean="0"/>
              <a:pPr/>
              <a:t>8/21/2015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204666-FBCB-4C8E-BF8E-B48C66BE68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F57C15D-FFE1-4A07-8A34-979EDE29EF37}" type="datetimeFigureOut">
              <a:rPr lang="en-US" smtClean="0"/>
              <a:pPr/>
              <a:t>8/21/2015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204666-FBCB-4C8E-BF8E-B48C66BE68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57C15D-FFE1-4A07-8A34-979EDE29EF37}" type="datetimeFigureOut">
              <a:rPr lang="en-US" smtClean="0"/>
              <a:pPr/>
              <a:t>8/21/2015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204666-FBCB-4C8E-BF8E-B48C66BE68D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57C15D-FFE1-4A07-8A34-979EDE29EF37}" type="datetimeFigureOut">
              <a:rPr lang="en-US" smtClean="0"/>
              <a:pPr/>
              <a:t>8/21/2015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204666-FBCB-4C8E-BF8E-B48C66BE6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Mrs. A’s  Class Expectations ….</a:t>
            </a:r>
            <a:endParaRPr lang="en-US" dirty="0"/>
          </a:p>
        </p:txBody>
      </p:sp>
      <p:sp>
        <p:nvSpPr>
          <p:cNvPr id="3" name="Subtitle 2"/>
          <p:cNvSpPr>
            <a:spLocks noGrp="1"/>
          </p:cNvSpPr>
          <p:nvPr>
            <p:ph type="subTitle" idx="1"/>
          </p:nvPr>
        </p:nvSpPr>
        <p:spPr/>
        <p:txBody>
          <a:bodyPr>
            <a:normAutofit fontScale="92500" lnSpcReduction="10000"/>
          </a:bodyPr>
          <a:lstStyle/>
          <a:p>
            <a:pPr algn="ctr"/>
            <a:r>
              <a:rPr lang="en-US" dirty="0" smtClean="0"/>
              <a:t>Please find your name on the desks. This will be your assigned seat unless told otherwise. </a:t>
            </a:r>
          </a:p>
          <a:p>
            <a:pPr algn="ctr"/>
            <a:r>
              <a:rPr lang="en-US" dirty="0" smtClean="0">
                <a:solidFill>
                  <a:schemeClr val="bg2">
                    <a:lumMod val="50000"/>
                  </a:schemeClr>
                </a:solidFill>
              </a:rPr>
              <a:t>Thank you!</a:t>
            </a:r>
            <a:endParaRPr lang="en-US"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a:buNone/>
            </a:pPr>
            <a:r>
              <a:rPr lang="en-US" dirty="0" smtClean="0"/>
              <a:t>Guidelines and Procedures</a:t>
            </a:r>
          </a:p>
          <a:p>
            <a:r>
              <a:rPr lang="en-US" dirty="0" smtClean="0"/>
              <a:t>Why have procedures? </a:t>
            </a:r>
          </a:p>
          <a:p>
            <a:pPr lvl="1"/>
            <a:r>
              <a:rPr lang="en-US" dirty="0" smtClean="0"/>
              <a:t> If you are opening a combination lock, you need to select your combination according to the lock manufacturer. </a:t>
            </a:r>
          </a:p>
          <a:p>
            <a:pPr lvl="1"/>
            <a:r>
              <a:rPr lang="en-US" dirty="0" smtClean="0"/>
              <a:t>To place a call, you need to enter the numbers in the right order.</a:t>
            </a:r>
          </a:p>
          <a:p>
            <a:pPr lvl="1">
              <a:buNone/>
            </a:pPr>
            <a:r>
              <a:rPr lang="en-US" dirty="0" smtClean="0"/>
              <a:t>These procedures will guide you to success in this class.</a:t>
            </a:r>
            <a:endParaRPr lang="en-US" dirty="0"/>
          </a:p>
        </p:txBody>
      </p:sp>
      <p:sp>
        <p:nvSpPr>
          <p:cNvPr id="3" name="Title 2"/>
          <p:cNvSpPr>
            <a:spLocks noGrp="1"/>
          </p:cNvSpPr>
          <p:nvPr>
            <p:ph type="title"/>
          </p:nvPr>
        </p:nvSpPr>
        <p:spPr/>
        <p:txBody>
          <a:bodyPr>
            <a:normAutofit fontScale="90000"/>
          </a:bodyPr>
          <a:lstStyle/>
          <a:p>
            <a:r>
              <a:rPr lang="en-US" dirty="0" smtClean="0"/>
              <a:t>Classroom Contract for Ms. </a:t>
            </a:r>
            <a:r>
              <a:rPr lang="en-US" dirty="0" err="1" smtClean="0"/>
              <a:t>Anu</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entering the classroom, go to your assigned seat, get prepared for the class (make sure you have the notebook, homework out, and pencil if needed). </a:t>
            </a:r>
          </a:p>
          <a:p>
            <a:r>
              <a:rPr lang="en-US" sz="1800" b="1" dirty="0" smtClean="0"/>
              <a:t>Note:</a:t>
            </a:r>
            <a:r>
              <a:rPr lang="en-US" sz="1800" dirty="0" smtClean="0"/>
              <a:t> If you do not have a pencil, get a pencil from the pencil cup by giving collateral ( shoe, purse, hat …). At the end of the class, return the pencil and take your collateral. </a:t>
            </a:r>
          </a:p>
          <a:p>
            <a:endParaRPr lang="en-US" sz="2800" dirty="0" smtClean="0"/>
          </a:p>
          <a:p>
            <a:r>
              <a:rPr lang="en-US" sz="2800" dirty="0" smtClean="0"/>
              <a:t>Work on the Warm up.</a:t>
            </a:r>
          </a:p>
          <a:p>
            <a:r>
              <a:rPr lang="en-US" sz="2800" dirty="0" smtClean="0"/>
              <a:t>On finishing the warm-up, stay quiet and you may read a book.</a:t>
            </a:r>
            <a:endParaRPr lang="en-US" sz="2800" dirty="0"/>
          </a:p>
        </p:txBody>
      </p:sp>
      <p:sp>
        <p:nvSpPr>
          <p:cNvPr id="3" name="Title 2"/>
          <p:cNvSpPr>
            <a:spLocks noGrp="1"/>
          </p:cNvSpPr>
          <p:nvPr>
            <p:ph type="title"/>
          </p:nvPr>
        </p:nvSpPr>
        <p:spPr/>
        <p:txBody>
          <a:bodyPr/>
          <a:lstStyle/>
          <a:p>
            <a:r>
              <a:rPr lang="en-US" dirty="0" smtClean="0"/>
              <a:t>Guideline 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warm- up will be in the following format.</a:t>
            </a:r>
          </a:p>
          <a:p>
            <a:endParaRPr lang="en-US" dirty="0" smtClean="0"/>
          </a:p>
          <a:p>
            <a:r>
              <a:rPr lang="en-US" dirty="0" smtClean="0"/>
              <a:t>Mondays- 3 Questions</a:t>
            </a:r>
          </a:p>
          <a:p>
            <a:r>
              <a:rPr lang="en-US" dirty="0" smtClean="0"/>
              <a:t>Tuesdays- 2 Questions/ Video of the week.</a:t>
            </a:r>
          </a:p>
          <a:p>
            <a:r>
              <a:rPr lang="en-US" dirty="0" smtClean="0"/>
              <a:t>Wednesdays- Keeping skills sharp</a:t>
            </a:r>
          </a:p>
          <a:p>
            <a:r>
              <a:rPr lang="en-US" dirty="0" smtClean="0"/>
              <a:t>Thursdays- Mental Math </a:t>
            </a:r>
          </a:p>
          <a:p>
            <a:r>
              <a:rPr lang="en-US" dirty="0" smtClean="0"/>
              <a:t>Fridays- Fun Facts/ Weekly reflection.</a:t>
            </a:r>
            <a:endParaRPr lang="en-US" dirty="0"/>
          </a:p>
        </p:txBody>
      </p:sp>
      <p:sp>
        <p:nvSpPr>
          <p:cNvPr id="3" name="Title 2"/>
          <p:cNvSpPr>
            <a:spLocks noGrp="1"/>
          </p:cNvSpPr>
          <p:nvPr>
            <p:ph type="title"/>
          </p:nvPr>
        </p:nvSpPr>
        <p:spPr/>
        <p:txBody>
          <a:bodyPr/>
          <a:lstStyle/>
          <a:p>
            <a:r>
              <a:rPr lang="en-US" dirty="0" smtClean="0"/>
              <a:t>Warm-up samples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Bring all the things needed for the class</a:t>
            </a:r>
          </a:p>
          <a:p>
            <a:r>
              <a:rPr lang="en-US" dirty="0" smtClean="0"/>
              <a:t>Scissors</a:t>
            </a:r>
          </a:p>
          <a:p>
            <a:r>
              <a:rPr lang="en-US" dirty="0" smtClean="0"/>
              <a:t>Glue stick</a:t>
            </a:r>
          </a:p>
          <a:p>
            <a:r>
              <a:rPr lang="en-US" dirty="0" smtClean="0"/>
              <a:t>Notebook</a:t>
            </a:r>
          </a:p>
          <a:p>
            <a:r>
              <a:rPr lang="en-US" dirty="0" smtClean="0"/>
              <a:t>Chrome book</a:t>
            </a:r>
          </a:p>
          <a:p>
            <a:endParaRPr lang="en-US" dirty="0" smtClean="0"/>
          </a:p>
          <a:p>
            <a:r>
              <a:rPr lang="en-US" dirty="0" smtClean="0"/>
              <a:t>And take them with you when leaving the class.</a:t>
            </a:r>
            <a:endParaRPr lang="en-US" dirty="0"/>
          </a:p>
        </p:txBody>
      </p:sp>
      <p:sp>
        <p:nvSpPr>
          <p:cNvPr id="3" name="Title 2"/>
          <p:cNvSpPr>
            <a:spLocks noGrp="1"/>
          </p:cNvSpPr>
          <p:nvPr>
            <p:ph type="title"/>
          </p:nvPr>
        </p:nvSpPr>
        <p:spPr/>
        <p:txBody>
          <a:bodyPr/>
          <a:lstStyle/>
          <a:p>
            <a:r>
              <a:rPr lang="en-US" dirty="0" smtClean="0"/>
              <a:t>Guideline 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r>
              <a:rPr lang="en-US" dirty="0" smtClean="0"/>
              <a:t>Follow all directions the first time given to you.</a:t>
            </a: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Guideline 3</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r>
              <a:rPr lang="en-US" dirty="0" smtClean="0"/>
              <a:t>Treat every person with respect and dignity. Every person matters in this class. It is a safe zone. There will be no idea that will be laughed at.</a:t>
            </a:r>
            <a:endParaRPr lang="en-US" dirty="0"/>
          </a:p>
        </p:txBody>
      </p:sp>
      <p:sp>
        <p:nvSpPr>
          <p:cNvPr id="3" name="Title 2"/>
          <p:cNvSpPr>
            <a:spLocks noGrp="1"/>
          </p:cNvSpPr>
          <p:nvPr>
            <p:ph type="title"/>
          </p:nvPr>
        </p:nvSpPr>
        <p:spPr/>
        <p:txBody>
          <a:bodyPr/>
          <a:lstStyle/>
          <a:p>
            <a:r>
              <a:rPr lang="en-US" dirty="0" smtClean="0"/>
              <a:t>Guideline 4</a:t>
            </a:r>
            <a:endParaRPr lang="en-US" dirty="0"/>
          </a:p>
        </p:txBody>
      </p:sp>
      <p:pic>
        <p:nvPicPr>
          <p:cNvPr id="12290" name="Picture 2" descr="C:\Users\Anu\AppData\Local\Microsoft\Windows\Temporary Internet Files\Content.IE5\FHENGVMV\respect[1].jpg"/>
          <p:cNvPicPr>
            <a:picLocks noChangeAspect="1" noChangeArrowheads="1"/>
          </p:cNvPicPr>
          <p:nvPr/>
        </p:nvPicPr>
        <p:blipFill>
          <a:blip r:embed="rId2" cstate="print"/>
          <a:srcRect/>
          <a:stretch>
            <a:fillRect/>
          </a:stretch>
        </p:blipFill>
        <p:spPr bwMode="auto">
          <a:xfrm>
            <a:off x="5791200" y="4191000"/>
            <a:ext cx="2228850" cy="21717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Follow all the school rules in the Handbook. </a:t>
            </a:r>
            <a:endParaRPr lang="en-US" dirty="0"/>
          </a:p>
        </p:txBody>
      </p:sp>
      <p:sp>
        <p:nvSpPr>
          <p:cNvPr id="3" name="Title 2"/>
          <p:cNvSpPr>
            <a:spLocks noGrp="1"/>
          </p:cNvSpPr>
          <p:nvPr>
            <p:ph type="title"/>
          </p:nvPr>
        </p:nvSpPr>
        <p:spPr/>
        <p:txBody>
          <a:bodyPr/>
          <a:lstStyle/>
          <a:p>
            <a:r>
              <a:rPr lang="en-US" dirty="0" smtClean="0"/>
              <a:t>Guideline 5</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If you get the action form, read it, fill the details, your action to avoid infraction. Hold on to it till the end of class, submit it in the bin on your way out.</a:t>
            </a:r>
          </a:p>
          <a:p>
            <a:pPr>
              <a:buNone/>
            </a:pPr>
            <a:endParaRPr lang="en-US" dirty="0" smtClean="0"/>
          </a:p>
          <a:p>
            <a:r>
              <a:rPr lang="en-US" dirty="0" smtClean="0"/>
              <a:t>This will be filed in your folder for future reference.( Yes, Everyone has a folder!)</a:t>
            </a:r>
            <a:endParaRPr lang="en-US" dirty="0"/>
          </a:p>
        </p:txBody>
      </p:sp>
      <p:sp>
        <p:nvSpPr>
          <p:cNvPr id="3" name="Title 2"/>
          <p:cNvSpPr>
            <a:spLocks noGrp="1"/>
          </p:cNvSpPr>
          <p:nvPr>
            <p:ph type="title"/>
          </p:nvPr>
        </p:nvSpPr>
        <p:spPr/>
        <p:txBody>
          <a:bodyPr/>
          <a:lstStyle/>
          <a:p>
            <a:r>
              <a:rPr lang="en-US" dirty="0" smtClean="0"/>
              <a:t>Infraction sheet- Action form.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Name:                      Date:                  Block:</a:t>
            </a:r>
          </a:p>
          <a:p>
            <a:r>
              <a:rPr lang="en-US" dirty="0" smtClean="0"/>
              <a:t>Infraction:</a:t>
            </a:r>
          </a:p>
          <a:p>
            <a:r>
              <a:rPr lang="en-US" dirty="0" smtClean="0"/>
              <a:t>What is causing the problem?</a:t>
            </a:r>
          </a:p>
          <a:p>
            <a:endParaRPr lang="en-US" dirty="0" smtClean="0"/>
          </a:p>
          <a:p>
            <a:endParaRPr lang="en-US" dirty="0" smtClean="0"/>
          </a:p>
          <a:p>
            <a:r>
              <a:rPr lang="en-US" dirty="0" smtClean="0"/>
              <a:t>How will I solve this problem?</a:t>
            </a:r>
          </a:p>
          <a:p>
            <a:endParaRPr lang="en-US" dirty="0" smtClean="0"/>
          </a:p>
          <a:p>
            <a:endParaRPr lang="en-US" dirty="0" smtClean="0"/>
          </a:p>
          <a:p>
            <a:r>
              <a:rPr lang="en-US" dirty="0" smtClean="0"/>
              <a:t>Student signature:</a:t>
            </a:r>
            <a:endParaRPr lang="en-US" dirty="0"/>
          </a:p>
        </p:txBody>
      </p:sp>
      <p:sp>
        <p:nvSpPr>
          <p:cNvPr id="3" name="Title 2"/>
          <p:cNvSpPr>
            <a:spLocks noGrp="1"/>
          </p:cNvSpPr>
          <p:nvPr>
            <p:ph type="title"/>
          </p:nvPr>
        </p:nvSpPr>
        <p:spPr/>
        <p:txBody>
          <a:bodyPr/>
          <a:lstStyle/>
          <a:p>
            <a:r>
              <a:rPr lang="en-US" dirty="0" smtClean="0"/>
              <a:t>Action form details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Any student who uses </a:t>
            </a:r>
            <a:r>
              <a:rPr lang="en-US" b="1" dirty="0" smtClean="0"/>
              <a:t>profanity</a:t>
            </a:r>
            <a:r>
              <a:rPr lang="en-US" dirty="0" smtClean="0"/>
              <a:t> or is involved in </a:t>
            </a:r>
            <a:r>
              <a:rPr lang="en-US" b="1" dirty="0" smtClean="0"/>
              <a:t>a fight </a:t>
            </a:r>
            <a:r>
              <a:rPr lang="en-US" dirty="0" smtClean="0"/>
              <a:t>or </a:t>
            </a:r>
            <a:r>
              <a:rPr lang="en-US" b="1" dirty="0" smtClean="0"/>
              <a:t>damages school property </a:t>
            </a:r>
            <a:r>
              <a:rPr lang="en-US" dirty="0" smtClean="0"/>
              <a:t>will be given an office referral right away.</a:t>
            </a:r>
            <a:endParaRPr lang="en-US" dirty="0"/>
          </a:p>
        </p:txBody>
      </p:sp>
      <p:sp>
        <p:nvSpPr>
          <p:cNvPr id="3" name="Title 2"/>
          <p:cNvSpPr>
            <a:spLocks noGrp="1"/>
          </p:cNvSpPr>
          <p:nvPr>
            <p:ph type="title"/>
          </p:nvPr>
        </p:nvSpPr>
        <p:spPr/>
        <p:txBody>
          <a:bodyPr/>
          <a:lstStyle/>
          <a:p>
            <a:r>
              <a:rPr lang="en-US" dirty="0" smtClean="0"/>
              <a:t>Extreme cases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4">
              <a:lumMod val="40000"/>
              <a:lumOff val="60000"/>
            </a:schemeClr>
          </a:solidFill>
        </p:spPr>
        <p:txBody>
          <a:bodyPr/>
          <a:lstStyle/>
          <a:p>
            <a:r>
              <a:rPr lang="en-US" dirty="0" smtClean="0"/>
              <a:t>Please find your names on the desks. It will be color coded. This will be your assigned seat unless told otherwise. Your color is </a:t>
            </a:r>
          </a:p>
          <a:p>
            <a:endParaRPr lang="en-US" dirty="0" smtClean="0"/>
          </a:p>
          <a:p>
            <a:pPr>
              <a:buNone/>
            </a:pPr>
            <a:r>
              <a:rPr lang="en-US" dirty="0" smtClean="0">
                <a:solidFill>
                  <a:schemeClr val="accent2"/>
                </a:solidFill>
              </a:rPr>
              <a:t>Red</a:t>
            </a:r>
          </a:p>
          <a:p>
            <a:pPr>
              <a:buNone/>
            </a:pPr>
            <a:r>
              <a:rPr lang="en-US" dirty="0" smtClean="0">
                <a:solidFill>
                  <a:srgbClr val="FFFF00"/>
                </a:solidFill>
              </a:rPr>
              <a:t>Yellow</a:t>
            </a:r>
          </a:p>
          <a:p>
            <a:pPr>
              <a:buNone/>
            </a:pPr>
            <a:r>
              <a:rPr lang="en-US" dirty="0" smtClean="0">
                <a:solidFill>
                  <a:srgbClr val="00B050"/>
                </a:solidFill>
              </a:rPr>
              <a:t>Green </a:t>
            </a:r>
            <a:r>
              <a:rPr lang="en-US" dirty="0" smtClean="0"/>
              <a:t>or </a:t>
            </a:r>
          </a:p>
          <a:p>
            <a:pPr>
              <a:buNone/>
            </a:pPr>
            <a:r>
              <a:rPr lang="en-US" dirty="0" smtClean="0">
                <a:solidFill>
                  <a:srgbClr val="0070C0"/>
                </a:solidFill>
              </a:rPr>
              <a:t>Blue</a:t>
            </a:r>
            <a:r>
              <a:rPr lang="en-US" dirty="0" smtClean="0"/>
              <a:t>.</a:t>
            </a:r>
            <a:endParaRPr lang="en-US" dirty="0"/>
          </a:p>
        </p:txBody>
      </p:sp>
      <p:sp>
        <p:nvSpPr>
          <p:cNvPr id="3" name="Title 2"/>
          <p:cNvSpPr>
            <a:spLocks noGrp="1"/>
          </p:cNvSpPr>
          <p:nvPr>
            <p:ph type="title"/>
          </p:nvPr>
        </p:nvSpPr>
        <p:spPr/>
        <p:txBody>
          <a:bodyPr/>
          <a:lstStyle/>
          <a:p>
            <a:r>
              <a:rPr lang="en-US" dirty="0" smtClean="0"/>
              <a:t>Where you will sit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Please enter the room quietly ( voice level 0)</a:t>
            </a:r>
          </a:p>
          <a:p>
            <a:r>
              <a:rPr lang="en-US" dirty="0" smtClean="0"/>
              <a:t>Please take out your Chrome, write down the homework on your calendar.</a:t>
            </a:r>
          </a:p>
          <a:p>
            <a:r>
              <a:rPr lang="en-US" dirty="0" smtClean="0"/>
              <a:t>30 your Chrome </a:t>
            </a:r>
          </a:p>
          <a:p>
            <a:r>
              <a:rPr lang="en-US" dirty="0" smtClean="0"/>
              <a:t>Write down the homework in                                               Your calendar, note deadlines</a:t>
            </a:r>
          </a:p>
          <a:p>
            <a:r>
              <a:rPr lang="en-US" dirty="0" smtClean="0"/>
              <a:t>Review the agenda </a:t>
            </a:r>
          </a:p>
          <a:p>
            <a:r>
              <a:rPr lang="en-US" dirty="0" smtClean="0"/>
              <a:t>Start your Warm-up.</a:t>
            </a:r>
          </a:p>
          <a:p>
            <a:endParaRPr lang="en-US" dirty="0" smtClean="0"/>
          </a:p>
          <a:p>
            <a:endParaRPr lang="en-US" dirty="0"/>
          </a:p>
        </p:txBody>
      </p:sp>
      <p:sp>
        <p:nvSpPr>
          <p:cNvPr id="3" name="Title 2"/>
          <p:cNvSpPr>
            <a:spLocks noGrp="1"/>
          </p:cNvSpPr>
          <p:nvPr>
            <p:ph type="title"/>
          </p:nvPr>
        </p:nvSpPr>
        <p:spPr/>
        <p:txBody>
          <a:bodyPr/>
          <a:lstStyle/>
          <a:p>
            <a:r>
              <a:rPr lang="en-US" dirty="0" smtClean="0"/>
              <a:t>Classroom Procedures</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172200" y="2590800"/>
            <a:ext cx="1371600" cy="10096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Enter quietly</a:t>
            </a:r>
          </a:p>
          <a:p>
            <a:r>
              <a:rPr lang="en-US" dirty="0" smtClean="0"/>
              <a:t>Place the excuse in my basket</a:t>
            </a:r>
          </a:p>
          <a:p>
            <a:r>
              <a:rPr lang="en-US" dirty="0" smtClean="0"/>
              <a:t>If unexcused, sign the list on the desk.</a:t>
            </a:r>
          </a:p>
          <a:p>
            <a:r>
              <a:rPr lang="en-US" dirty="0" smtClean="0"/>
              <a:t>Get seated and start work.</a:t>
            </a:r>
            <a:endParaRPr lang="en-US" dirty="0"/>
          </a:p>
        </p:txBody>
      </p:sp>
      <p:sp>
        <p:nvSpPr>
          <p:cNvPr id="3" name="Title 2"/>
          <p:cNvSpPr>
            <a:spLocks noGrp="1"/>
          </p:cNvSpPr>
          <p:nvPr>
            <p:ph type="title"/>
          </p:nvPr>
        </p:nvSpPr>
        <p:spPr/>
        <p:txBody>
          <a:bodyPr/>
          <a:lstStyle/>
          <a:p>
            <a:r>
              <a:rPr lang="en-US" dirty="0" smtClean="0"/>
              <a:t>When you are tardy..</a:t>
            </a:r>
            <a:endParaRPr lang="en-US" dirty="0"/>
          </a:p>
        </p:txBody>
      </p:sp>
      <p:pic>
        <p:nvPicPr>
          <p:cNvPr id="11266" name="Picture 2" descr="C:\Users\Anu\AppData\Local\Microsoft\Windows\Temporary Internet Files\Content.IE5\MG13IV2V\puntualidad[1].png"/>
          <p:cNvPicPr>
            <a:picLocks noChangeAspect="1" noChangeArrowheads="1"/>
          </p:cNvPicPr>
          <p:nvPr/>
        </p:nvPicPr>
        <p:blipFill>
          <a:blip r:embed="rId2" cstate="print"/>
          <a:srcRect/>
          <a:stretch>
            <a:fillRect/>
          </a:stretch>
        </p:blipFill>
        <p:spPr bwMode="auto">
          <a:xfrm>
            <a:off x="5591175" y="3117850"/>
            <a:ext cx="2886075" cy="304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require your attention if I am in the front of the class with a raised hand.</a:t>
            </a:r>
          </a:p>
          <a:p>
            <a:endParaRPr lang="en-US" dirty="0" smtClean="0"/>
          </a:p>
          <a:p>
            <a:r>
              <a:rPr lang="en-US" dirty="0" smtClean="0"/>
              <a:t>ring the bell. </a:t>
            </a:r>
          </a:p>
          <a:p>
            <a:endParaRPr lang="en-US" dirty="0" smtClean="0"/>
          </a:p>
          <a:p>
            <a:r>
              <a:rPr lang="en-US" dirty="0" smtClean="0"/>
              <a:t>In either cases, turn and face the teacher quietly and raise your hand.</a:t>
            </a:r>
          </a:p>
          <a:p>
            <a:endParaRPr lang="en-US" dirty="0" smtClean="0"/>
          </a:p>
          <a:p>
            <a:endParaRPr lang="en-US" dirty="0"/>
          </a:p>
        </p:txBody>
      </p:sp>
      <p:sp>
        <p:nvSpPr>
          <p:cNvPr id="3" name="Title 2"/>
          <p:cNvSpPr>
            <a:spLocks noGrp="1"/>
          </p:cNvSpPr>
          <p:nvPr>
            <p:ph type="title"/>
          </p:nvPr>
        </p:nvSpPr>
        <p:spPr/>
        <p:txBody>
          <a:bodyPr/>
          <a:lstStyle/>
          <a:p>
            <a:r>
              <a:rPr lang="en-US" dirty="0" smtClean="0"/>
              <a:t>Getting your attention.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all the work that is submitted you should have your</a:t>
            </a:r>
          </a:p>
          <a:p>
            <a:endParaRPr lang="en-US" dirty="0" smtClean="0"/>
          </a:p>
          <a:p>
            <a:r>
              <a:rPr lang="en-US" dirty="0" smtClean="0"/>
              <a:t>Name</a:t>
            </a:r>
          </a:p>
          <a:p>
            <a:r>
              <a:rPr lang="en-US" dirty="0" smtClean="0"/>
              <a:t>Date</a:t>
            </a:r>
          </a:p>
          <a:p>
            <a:r>
              <a:rPr lang="en-US" dirty="0" smtClean="0"/>
              <a:t>Block </a:t>
            </a:r>
          </a:p>
          <a:p>
            <a:pPr>
              <a:buNone/>
            </a:pPr>
            <a:r>
              <a:rPr lang="en-US" dirty="0" smtClean="0"/>
              <a:t>  written ,to be accepted for grading. </a:t>
            </a:r>
            <a:endParaRPr lang="en-US" dirty="0"/>
          </a:p>
        </p:txBody>
      </p:sp>
      <p:sp>
        <p:nvSpPr>
          <p:cNvPr id="3" name="Title 2"/>
          <p:cNvSpPr>
            <a:spLocks noGrp="1"/>
          </p:cNvSpPr>
          <p:nvPr>
            <p:ph type="title"/>
          </p:nvPr>
        </p:nvSpPr>
        <p:spPr/>
        <p:txBody>
          <a:bodyPr/>
          <a:lstStyle/>
          <a:p>
            <a:r>
              <a:rPr lang="en-US" dirty="0" smtClean="0"/>
              <a:t>Paper heading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Use a pen or a pencil to write in your notebook.</a:t>
            </a:r>
          </a:p>
          <a:p>
            <a:r>
              <a:rPr lang="en-US" dirty="0" smtClean="0"/>
              <a:t>The first page should be your name and the subject.</a:t>
            </a:r>
          </a:p>
          <a:p>
            <a:r>
              <a:rPr lang="en-US" dirty="0" smtClean="0"/>
              <a:t>The second page should be the Index.</a:t>
            </a:r>
          </a:p>
          <a:p>
            <a:r>
              <a:rPr lang="en-US" dirty="0" smtClean="0"/>
              <a:t>Always number the pages at the bottom right hand corner.</a:t>
            </a:r>
          </a:p>
          <a:p>
            <a:r>
              <a:rPr lang="en-US" dirty="0" smtClean="0"/>
              <a:t>Maintain the index as noted by the teacher or when entering a new unit.</a:t>
            </a:r>
          </a:p>
          <a:p>
            <a:r>
              <a:rPr lang="en-US" dirty="0" smtClean="0"/>
              <a:t>Every day, start on the first available space in the book. Remember that paper is made from Trees. </a:t>
            </a:r>
            <a:r>
              <a:rPr lang="en-US" dirty="0" smtClean="0">
                <a:sym typeface="Wingdings" pitchFamily="2" charset="2"/>
              </a:rPr>
              <a:t></a:t>
            </a:r>
          </a:p>
          <a:p>
            <a:r>
              <a:rPr lang="en-US" dirty="0" smtClean="0">
                <a:sym typeface="Wingdings" pitchFamily="2" charset="2"/>
              </a:rPr>
              <a:t>Date your work and keep it tidy and organized.</a:t>
            </a:r>
          </a:p>
          <a:p>
            <a:r>
              <a:rPr lang="en-US" dirty="0" smtClean="0">
                <a:sym typeface="Wingdings" pitchFamily="2" charset="2"/>
              </a:rPr>
              <a:t>Your journal will be collected on Fridays for a journal check.</a:t>
            </a:r>
          </a:p>
          <a:p>
            <a:r>
              <a:rPr lang="en-US" dirty="0" smtClean="0">
                <a:sym typeface="Wingdings" pitchFamily="2" charset="2"/>
              </a:rPr>
              <a:t>Keep good care of it, do not lose it.</a:t>
            </a:r>
            <a:endParaRPr lang="en-US" dirty="0"/>
          </a:p>
        </p:txBody>
      </p:sp>
      <p:sp>
        <p:nvSpPr>
          <p:cNvPr id="3" name="Title 2"/>
          <p:cNvSpPr>
            <a:spLocks noGrp="1"/>
          </p:cNvSpPr>
          <p:nvPr>
            <p:ph type="title"/>
          </p:nvPr>
        </p:nvSpPr>
        <p:spPr/>
        <p:txBody>
          <a:bodyPr/>
          <a:lstStyle/>
          <a:p>
            <a:r>
              <a:rPr lang="en-US" dirty="0" smtClean="0"/>
              <a:t>Notebook</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Any work that is missing will need to be brought to school the next day. Every missed day will get you 10 points lesser.</a:t>
            </a:r>
          </a:p>
          <a:p>
            <a:endParaRPr lang="en-US" dirty="0" smtClean="0"/>
          </a:p>
          <a:p>
            <a:r>
              <a:rPr lang="en-US" dirty="0" smtClean="0"/>
              <a:t>Late work needs to be submitted in the late bin in the back of the room. </a:t>
            </a:r>
          </a:p>
          <a:p>
            <a:endParaRPr lang="en-US" dirty="0" smtClean="0"/>
          </a:p>
          <a:p>
            <a:r>
              <a:rPr lang="en-US" dirty="0" smtClean="0"/>
              <a:t>If you were absent, it is your responsibility to submit the work the next working day. The instructions will be uploaded in the </a:t>
            </a:r>
            <a:r>
              <a:rPr lang="en-US" dirty="0" err="1" smtClean="0"/>
              <a:t>Weebly</a:t>
            </a:r>
            <a:r>
              <a:rPr lang="en-US" dirty="0" smtClean="0"/>
              <a:t>. Tutoring will be given on Thursday morning from 7:30- 8:45. </a:t>
            </a:r>
            <a:r>
              <a:rPr lang="en-US" smtClean="0"/>
              <a:t>Email me to RSVP.</a:t>
            </a:r>
            <a:endParaRPr lang="en-US" dirty="0"/>
          </a:p>
        </p:txBody>
      </p:sp>
      <p:sp>
        <p:nvSpPr>
          <p:cNvPr id="3" name="Title 2"/>
          <p:cNvSpPr>
            <a:spLocks noGrp="1"/>
          </p:cNvSpPr>
          <p:nvPr>
            <p:ph type="title"/>
          </p:nvPr>
        </p:nvSpPr>
        <p:spPr/>
        <p:txBody>
          <a:bodyPr>
            <a:normAutofit fontScale="90000"/>
          </a:bodyPr>
          <a:lstStyle/>
          <a:p>
            <a:r>
              <a:rPr lang="en-US" dirty="0" smtClean="0"/>
              <a:t>Missing Assignments/Homework</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In case you finish the </a:t>
            </a:r>
            <a:r>
              <a:rPr lang="en-US" dirty="0" err="1" smtClean="0"/>
              <a:t>Classwork</a:t>
            </a:r>
            <a:r>
              <a:rPr lang="en-US" dirty="0" smtClean="0"/>
              <a:t> early</a:t>
            </a:r>
          </a:p>
          <a:p>
            <a:pPr lvl="1"/>
            <a:r>
              <a:rPr lang="en-US" dirty="0" smtClean="0"/>
              <a:t>Complete the Exit ticket</a:t>
            </a:r>
          </a:p>
          <a:p>
            <a:pPr lvl="1"/>
            <a:r>
              <a:rPr lang="en-US" dirty="0" smtClean="0"/>
              <a:t>Complete the Homework</a:t>
            </a:r>
          </a:p>
          <a:p>
            <a:pPr lvl="1"/>
            <a:r>
              <a:rPr lang="en-US" dirty="0" smtClean="0"/>
              <a:t>Work on Ten-marks assignment/jam session- this will count toward your technology assignment.</a:t>
            </a:r>
            <a:endParaRPr lang="en-US" dirty="0"/>
          </a:p>
        </p:txBody>
      </p:sp>
      <p:sp>
        <p:nvSpPr>
          <p:cNvPr id="3" name="Title 2"/>
          <p:cNvSpPr>
            <a:spLocks noGrp="1"/>
          </p:cNvSpPr>
          <p:nvPr>
            <p:ph type="title"/>
          </p:nvPr>
        </p:nvSpPr>
        <p:spPr/>
        <p:txBody>
          <a:bodyPr/>
          <a:lstStyle/>
          <a:p>
            <a:r>
              <a:rPr lang="en-US" dirty="0" smtClean="0"/>
              <a:t>Finish </a:t>
            </a:r>
            <a:r>
              <a:rPr lang="en-US" dirty="0" err="1" smtClean="0"/>
              <a:t>Classwork</a:t>
            </a:r>
            <a:r>
              <a:rPr lang="en-US" dirty="0" smtClean="0"/>
              <a:t> early…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emergency Bathroom visit- raise index finger</a:t>
            </a:r>
          </a:p>
          <a:p>
            <a:endParaRPr lang="en-US" dirty="0" smtClean="0"/>
          </a:p>
          <a:p>
            <a:r>
              <a:rPr lang="en-US" dirty="0" smtClean="0"/>
              <a:t>For a pencil- raise first two fingers.</a:t>
            </a:r>
          </a:p>
          <a:p>
            <a:endParaRPr lang="en-US" dirty="0" smtClean="0"/>
          </a:p>
          <a:p>
            <a:r>
              <a:rPr lang="en-US" dirty="0" smtClean="0"/>
              <a:t>For any question in the subject- open your book on the desk. </a:t>
            </a:r>
            <a:endParaRPr lang="en-US" dirty="0"/>
          </a:p>
        </p:txBody>
      </p:sp>
      <p:sp>
        <p:nvSpPr>
          <p:cNvPr id="3" name="Title 2"/>
          <p:cNvSpPr>
            <a:spLocks noGrp="1"/>
          </p:cNvSpPr>
          <p:nvPr>
            <p:ph type="title"/>
          </p:nvPr>
        </p:nvSpPr>
        <p:spPr/>
        <p:txBody>
          <a:bodyPr/>
          <a:lstStyle/>
          <a:p>
            <a:r>
              <a:rPr lang="en-US" dirty="0" smtClean="0"/>
              <a:t>To get my attention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flipV="1">
            <a:off x="7391400" y="2133600"/>
            <a:ext cx="1262303" cy="1524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computers are always to be either in your book bag or…</a:t>
            </a:r>
          </a:p>
          <a:p>
            <a:endParaRPr lang="en-US" dirty="0" smtClean="0"/>
          </a:p>
          <a:p>
            <a:r>
              <a:rPr lang="en-US" dirty="0" smtClean="0"/>
              <a:t>The computers are to be in a 30 deg position, if not in use.</a:t>
            </a:r>
          </a:p>
          <a:p>
            <a:endParaRPr lang="en-US" dirty="0" smtClean="0"/>
          </a:p>
          <a:p>
            <a:r>
              <a:rPr lang="en-US" dirty="0" smtClean="0"/>
              <a:t>Phones should not be seen in the classroom. They should be put away.</a:t>
            </a:r>
            <a:endParaRPr lang="en-US" dirty="0"/>
          </a:p>
        </p:txBody>
      </p:sp>
      <p:sp>
        <p:nvSpPr>
          <p:cNvPr id="3" name="Title 2"/>
          <p:cNvSpPr>
            <a:spLocks noGrp="1"/>
          </p:cNvSpPr>
          <p:nvPr>
            <p:ph type="title"/>
          </p:nvPr>
        </p:nvSpPr>
        <p:spPr/>
        <p:txBody>
          <a:bodyPr/>
          <a:lstStyle/>
          <a:p>
            <a:r>
              <a:rPr lang="en-US" dirty="0" smtClean="0"/>
              <a:t>Technology Care</a:t>
            </a:r>
            <a:endParaRPr lang="en-US" dirty="0"/>
          </a:p>
        </p:txBody>
      </p:sp>
      <p:pic>
        <p:nvPicPr>
          <p:cNvPr id="10242" name="Picture 2" descr="C:\Users\Anu\AppData\Local\Microsoft\Windows\Temporary Internet Files\Content.IE5\FHTATC1H\image_preview[1].jpg"/>
          <p:cNvPicPr>
            <a:picLocks noChangeAspect="1" noChangeArrowheads="1"/>
          </p:cNvPicPr>
          <p:nvPr/>
        </p:nvPicPr>
        <p:blipFill>
          <a:blip r:embed="rId2" cstate="print"/>
          <a:srcRect/>
          <a:stretch>
            <a:fillRect/>
          </a:stretch>
        </p:blipFill>
        <p:spPr bwMode="auto">
          <a:xfrm>
            <a:off x="6705600" y="4572000"/>
            <a:ext cx="2005852" cy="19986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papers are being collected in the class. Then place your paper on the desk to your left (if facing the board), right ( if facing the windows.)</a:t>
            </a:r>
          </a:p>
          <a:p>
            <a:r>
              <a:rPr lang="en-US" dirty="0" smtClean="0"/>
              <a:t> If/ When you receive a paper, put your paper on top of the stack and pass the stack. </a:t>
            </a:r>
          </a:p>
          <a:p>
            <a:r>
              <a:rPr lang="en-US" dirty="0" smtClean="0"/>
              <a:t>I will come by and collect all the stacks. </a:t>
            </a:r>
          </a:p>
          <a:p>
            <a:endParaRPr lang="en-US" dirty="0"/>
          </a:p>
        </p:txBody>
      </p:sp>
      <p:sp>
        <p:nvSpPr>
          <p:cNvPr id="3" name="Title 2"/>
          <p:cNvSpPr>
            <a:spLocks noGrp="1"/>
          </p:cNvSpPr>
          <p:nvPr>
            <p:ph type="title"/>
          </p:nvPr>
        </p:nvSpPr>
        <p:spPr/>
        <p:txBody>
          <a:bodyPr/>
          <a:lstStyle/>
          <a:p>
            <a:r>
              <a:rPr lang="en-US" dirty="0" smtClean="0"/>
              <a:t>Turning in papers</a:t>
            </a:r>
            <a:endParaRPr lang="en-US" dirty="0"/>
          </a:p>
        </p:txBody>
      </p:sp>
      <p:pic>
        <p:nvPicPr>
          <p:cNvPr id="9218" name="Picture 2" descr="C:\Users\Anu\AppData\Local\Microsoft\Windows\Temporary Internet Files\Content.IE5\TVOW1917\paper04[1].gif"/>
          <p:cNvPicPr>
            <a:picLocks noChangeAspect="1" noChangeArrowheads="1"/>
          </p:cNvPicPr>
          <p:nvPr/>
        </p:nvPicPr>
        <p:blipFill>
          <a:blip r:embed="rId2" cstate="print"/>
          <a:srcRect/>
          <a:stretch>
            <a:fillRect/>
          </a:stretch>
        </p:blipFill>
        <p:spPr bwMode="auto">
          <a:xfrm>
            <a:off x="7467600" y="3962400"/>
            <a:ext cx="1447800" cy="23425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me…</a:t>
            </a:r>
            <a:endParaRPr lang="en-US" dirty="0"/>
          </a:p>
        </p:txBody>
      </p:sp>
      <p:pic>
        <p:nvPicPr>
          <p:cNvPr id="1026" name="Picture 2" descr="C:\Users\Anu\Pictures\India-trip-recital\DSCF3190.JPG"/>
          <p:cNvPicPr>
            <a:picLocks noGrp="1" noChangeAspect="1" noChangeArrowheads="1"/>
          </p:cNvPicPr>
          <p:nvPr>
            <p:ph idx="1"/>
          </p:nvPr>
        </p:nvPicPr>
        <p:blipFill>
          <a:blip r:embed="rId3" cstate="print"/>
          <a:srcRect/>
          <a:stretch>
            <a:fillRect/>
          </a:stretch>
        </p:blipFill>
        <p:spPr bwMode="auto">
          <a:xfrm>
            <a:off x="457200" y="1524000"/>
            <a:ext cx="3759200" cy="2819400"/>
          </a:xfrm>
          <a:prstGeom prst="rect">
            <a:avLst/>
          </a:prstGeom>
          <a:noFill/>
        </p:spPr>
      </p:pic>
      <p:pic>
        <p:nvPicPr>
          <p:cNvPr id="1027" name="Picture 3" descr="C:\Users\Anu\Pictures\India-trip-recital\DSCF3398.JPG"/>
          <p:cNvPicPr>
            <a:picLocks noChangeAspect="1" noChangeArrowheads="1"/>
          </p:cNvPicPr>
          <p:nvPr/>
        </p:nvPicPr>
        <p:blipFill>
          <a:blip r:embed="rId4" cstate="print"/>
          <a:srcRect/>
          <a:stretch>
            <a:fillRect/>
          </a:stretch>
        </p:blipFill>
        <p:spPr bwMode="auto">
          <a:xfrm>
            <a:off x="4343400" y="3352800"/>
            <a:ext cx="3860800" cy="2895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Please participate in all the discussions. The more you talk Math, you will understand better.</a:t>
            </a:r>
          </a:p>
          <a:p>
            <a:r>
              <a:rPr lang="en-US" dirty="0" smtClean="0"/>
              <a:t>Make all questions and comments relevant to the topic being discussed.</a:t>
            </a:r>
          </a:p>
          <a:p>
            <a:r>
              <a:rPr lang="en-US" dirty="0" smtClean="0"/>
              <a:t>Any other question should be noted down for later discussion.</a:t>
            </a:r>
          </a:p>
          <a:p>
            <a:r>
              <a:rPr lang="en-US" dirty="0" smtClean="0"/>
              <a:t>Listen when some one is sharing be it the teacher or another student.</a:t>
            </a:r>
          </a:p>
          <a:p>
            <a:r>
              <a:rPr lang="en-US" dirty="0" smtClean="0"/>
              <a:t>When doing group work, your voices should be in Level 1- Whisper voice. Only the person you are talking to should hear you.</a:t>
            </a:r>
            <a:endParaRPr lang="en-US" dirty="0"/>
          </a:p>
        </p:txBody>
      </p:sp>
      <p:sp>
        <p:nvSpPr>
          <p:cNvPr id="3" name="Title 2"/>
          <p:cNvSpPr>
            <a:spLocks noGrp="1"/>
          </p:cNvSpPr>
          <p:nvPr>
            <p:ph type="title"/>
          </p:nvPr>
        </p:nvSpPr>
        <p:spPr/>
        <p:txBody>
          <a:bodyPr/>
          <a:lstStyle/>
          <a:p>
            <a:r>
              <a:rPr lang="en-US" dirty="0" smtClean="0"/>
              <a:t>Classroom discussions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should ask permission to move around the room. </a:t>
            </a:r>
          </a:p>
          <a:p>
            <a:endParaRPr lang="en-US" dirty="0" smtClean="0"/>
          </a:p>
          <a:p>
            <a:r>
              <a:rPr lang="en-US" dirty="0" smtClean="0"/>
              <a:t>Do not move out of your space during a class discussion unless it is an emergency. </a:t>
            </a:r>
          </a:p>
          <a:p>
            <a:endParaRPr lang="en-US" dirty="0" smtClean="0"/>
          </a:p>
          <a:p>
            <a:endParaRPr lang="en-US" dirty="0"/>
          </a:p>
        </p:txBody>
      </p:sp>
      <p:sp>
        <p:nvSpPr>
          <p:cNvPr id="3" name="Title 2"/>
          <p:cNvSpPr>
            <a:spLocks noGrp="1"/>
          </p:cNvSpPr>
          <p:nvPr>
            <p:ph type="title"/>
          </p:nvPr>
        </p:nvSpPr>
        <p:spPr/>
        <p:txBody>
          <a:bodyPr/>
          <a:lstStyle/>
          <a:p>
            <a:r>
              <a:rPr lang="en-US" dirty="0" smtClean="0"/>
              <a:t>Moving around the room</a:t>
            </a:r>
            <a:endParaRPr lang="en-US" dirty="0"/>
          </a:p>
        </p:txBody>
      </p:sp>
      <p:pic>
        <p:nvPicPr>
          <p:cNvPr id="8194" name="Picture 2" descr="C:\Users\Anu\AppData\Local\Microsoft\Windows\Temporary Internet Files\Content.IE5\FHTATC1H\kids-in-classroom[1].jpg"/>
          <p:cNvPicPr>
            <a:picLocks noChangeAspect="1" noChangeArrowheads="1"/>
          </p:cNvPicPr>
          <p:nvPr/>
        </p:nvPicPr>
        <p:blipFill>
          <a:blip r:embed="rId2" cstate="print"/>
          <a:srcRect/>
          <a:stretch>
            <a:fillRect/>
          </a:stretch>
        </p:blipFill>
        <p:spPr bwMode="auto">
          <a:xfrm>
            <a:off x="4648200" y="3810000"/>
            <a:ext cx="3733800" cy="271396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teacher dismisses the class not the bell .</a:t>
            </a:r>
          </a:p>
          <a:p>
            <a:endParaRPr lang="en-US" dirty="0" smtClean="0"/>
          </a:p>
          <a:p>
            <a:r>
              <a:rPr lang="en-US" dirty="0" smtClean="0"/>
              <a:t>Do not start packing unless the teacher asks you to do so.</a:t>
            </a:r>
          </a:p>
          <a:p>
            <a:endParaRPr lang="en-US" dirty="0" smtClean="0"/>
          </a:p>
          <a:p>
            <a:r>
              <a:rPr lang="en-US" dirty="0" smtClean="0"/>
              <a:t>Wait till the teacher officially dismisses you with a “ Have a nice Day”.</a:t>
            </a:r>
          </a:p>
          <a:p>
            <a:endParaRPr lang="en-US" dirty="0" smtClean="0"/>
          </a:p>
        </p:txBody>
      </p:sp>
      <p:sp>
        <p:nvSpPr>
          <p:cNvPr id="3" name="Title 2"/>
          <p:cNvSpPr>
            <a:spLocks noGrp="1"/>
          </p:cNvSpPr>
          <p:nvPr>
            <p:ph type="title"/>
          </p:nvPr>
        </p:nvSpPr>
        <p:spPr/>
        <p:txBody>
          <a:bodyPr/>
          <a:lstStyle/>
          <a:p>
            <a:r>
              <a:rPr lang="en-US" dirty="0" smtClean="0"/>
              <a:t>Class dismissal</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r>
              <a:rPr lang="en-US" dirty="0" smtClean="0"/>
              <a:t>All school wide announcements should be heard. So all students should not talk but listen to the announcements.</a:t>
            </a:r>
          </a:p>
          <a:p>
            <a:endParaRPr lang="en-US" dirty="0"/>
          </a:p>
        </p:txBody>
      </p:sp>
      <p:sp>
        <p:nvSpPr>
          <p:cNvPr id="3" name="Title 2"/>
          <p:cNvSpPr>
            <a:spLocks noGrp="1"/>
          </p:cNvSpPr>
          <p:nvPr>
            <p:ph type="title"/>
          </p:nvPr>
        </p:nvSpPr>
        <p:spPr/>
        <p:txBody>
          <a:bodyPr/>
          <a:lstStyle/>
          <a:p>
            <a:r>
              <a:rPr lang="en-US" dirty="0" smtClean="0"/>
              <a:t>Announcements</a:t>
            </a:r>
            <a:endParaRPr lang="en-US" dirty="0"/>
          </a:p>
        </p:txBody>
      </p:sp>
      <p:pic>
        <p:nvPicPr>
          <p:cNvPr id="7170" name="Picture 2" descr="C:\Users\Anu\AppData\Local\Microsoft\Windows\Temporary Internet Files\Content.IE5\E5V1YSTN\megaphone[1].jpg"/>
          <p:cNvPicPr>
            <a:picLocks noChangeAspect="1" noChangeArrowheads="1"/>
          </p:cNvPicPr>
          <p:nvPr/>
        </p:nvPicPr>
        <p:blipFill>
          <a:blip r:embed="rId2" cstate="print"/>
          <a:srcRect/>
          <a:stretch>
            <a:fillRect/>
          </a:stretch>
        </p:blipFill>
        <p:spPr bwMode="auto">
          <a:xfrm>
            <a:off x="5318125" y="4143375"/>
            <a:ext cx="2419350" cy="18716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will be special procedures added as needed like </a:t>
            </a:r>
          </a:p>
          <a:p>
            <a:r>
              <a:rPr lang="en-US" dirty="0" smtClean="0"/>
              <a:t>Fire Drill</a:t>
            </a:r>
          </a:p>
          <a:p>
            <a:r>
              <a:rPr lang="en-US" dirty="0" smtClean="0"/>
              <a:t>Lockdown</a:t>
            </a:r>
          </a:p>
          <a:p>
            <a:r>
              <a:rPr lang="en-US" dirty="0" smtClean="0"/>
              <a:t>Special guests</a:t>
            </a:r>
          </a:p>
          <a:p>
            <a:r>
              <a:rPr lang="en-US" dirty="0" smtClean="0"/>
              <a:t>Substitute teacher</a:t>
            </a:r>
          </a:p>
          <a:p>
            <a:r>
              <a:rPr lang="en-US" dirty="0" smtClean="0"/>
              <a:t>Progress reports</a:t>
            </a:r>
          </a:p>
          <a:p>
            <a:endParaRPr lang="en-US" dirty="0"/>
          </a:p>
        </p:txBody>
      </p:sp>
      <p:sp>
        <p:nvSpPr>
          <p:cNvPr id="3" name="Title 2"/>
          <p:cNvSpPr>
            <a:spLocks noGrp="1"/>
          </p:cNvSpPr>
          <p:nvPr>
            <p:ph type="title"/>
          </p:nvPr>
        </p:nvSpPr>
        <p:spPr/>
        <p:txBody>
          <a:bodyPr/>
          <a:lstStyle/>
          <a:p>
            <a:r>
              <a:rPr lang="en-US" dirty="0" smtClean="0"/>
              <a:t>Special procedures</a:t>
            </a:r>
            <a:endParaRPr lang="en-US" dirty="0"/>
          </a:p>
        </p:txBody>
      </p:sp>
      <p:pic>
        <p:nvPicPr>
          <p:cNvPr id="6146" name="Picture 2" descr="C:\Users\Anu\AppData\Local\Microsoft\Windows\Temporary Internet Files\Content.IE5\XXIFGLVG\icon-4[1].gif"/>
          <p:cNvPicPr>
            <a:picLocks noChangeAspect="1" noChangeArrowheads="1"/>
          </p:cNvPicPr>
          <p:nvPr/>
        </p:nvPicPr>
        <p:blipFill>
          <a:blip r:embed="rId2" cstate="print"/>
          <a:srcRect/>
          <a:stretch>
            <a:fillRect/>
          </a:stretch>
        </p:blipFill>
        <p:spPr bwMode="auto">
          <a:xfrm>
            <a:off x="6507163" y="4579938"/>
            <a:ext cx="1476375" cy="14763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will be jobs in the classroom. This position could be volunteered for, or selected randomly by the teacher.</a:t>
            </a:r>
          </a:p>
          <a:p>
            <a:endParaRPr lang="en-US" dirty="0" smtClean="0"/>
          </a:p>
          <a:p>
            <a:endParaRPr lang="en-US" dirty="0" smtClean="0"/>
          </a:p>
          <a:p>
            <a:r>
              <a:rPr lang="en-US" dirty="0" smtClean="0"/>
              <a:t>The jobs will be rotated every week on Mondays.</a:t>
            </a:r>
            <a:endParaRPr lang="en-US" dirty="0"/>
          </a:p>
        </p:txBody>
      </p:sp>
      <p:sp>
        <p:nvSpPr>
          <p:cNvPr id="3" name="Title 2"/>
          <p:cNvSpPr>
            <a:spLocks noGrp="1"/>
          </p:cNvSpPr>
          <p:nvPr>
            <p:ph type="title"/>
          </p:nvPr>
        </p:nvSpPr>
        <p:spPr/>
        <p:txBody>
          <a:bodyPr/>
          <a:lstStyle/>
          <a:p>
            <a:r>
              <a:rPr lang="en-US" dirty="0" smtClean="0"/>
              <a:t>Jobs in class</a:t>
            </a:r>
            <a:endParaRPr lang="en-US" dirty="0"/>
          </a:p>
        </p:txBody>
      </p:sp>
      <p:pic>
        <p:nvPicPr>
          <p:cNvPr id="5123" name="Picture 3" descr="C:\Users\Anu\AppData\Local\Microsoft\Windows\Temporary Internet Files\Content.IE5\DBX96MKD\118976739[1].jpg"/>
          <p:cNvPicPr>
            <a:picLocks noChangeAspect="1" noChangeArrowheads="1"/>
          </p:cNvPicPr>
          <p:nvPr/>
        </p:nvPicPr>
        <p:blipFill>
          <a:blip r:embed="rId2" cstate="print"/>
          <a:srcRect/>
          <a:stretch>
            <a:fillRect/>
          </a:stretch>
        </p:blipFill>
        <p:spPr bwMode="auto">
          <a:xfrm>
            <a:off x="5486400" y="4267200"/>
            <a:ext cx="3048000" cy="2286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will always</a:t>
            </a:r>
          </a:p>
          <a:p>
            <a:endParaRPr lang="en-US" dirty="0" smtClean="0"/>
          </a:p>
          <a:p>
            <a:pPr lvl="1"/>
            <a:r>
              <a:rPr lang="en-US" dirty="0" smtClean="0"/>
              <a:t>Be on time and on task and prepared.</a:t>
            </a:r>
          </a:p>
          <a:p>
            <a:pPr lvl="1"/>
            <a:r>
              <a:rPr lang="en-US" dirty="0" smtClean="0"/>
              <a:t>Expect the best from you.</a:t>
            </a:r>
          </a:p>
          <a:p>
            <a:pPr lvl="1"/>
            <a:r>
              <a:rPr lang="en-US" dirty="0" smtClean="0"/>
              <a:t>Believe in you.</a:t>
            </a:r>
          </a:p>
          <a:p>
            <a:pPr lvl="1">
              <a:buNone/>
            </a:pPr>
            <a:endParaRPr lang="en-US" dirty="0"/>
          </a:p>
        </p:txBody>
      </p:sp>
      <p:sp>
        <p:nvSpPr>
          <p:cNvPr id="3" name="Title 2"/>
          <p:cNvSpPr>
            <a:spLocks noGrp="1"/>
          </p:cNvSpPr>
          <p:nvPr>
            <p:ph type="title"/>
          </p:nvPr>
        </p:nvSpPr>
        <p:spPr/>
        <p:txBody>
          <a:bodyPr/>
          <a:lstStyle/>
          <a:p>
            <a:r>
              <a:rPr lang="en-US" dirty="0" smtClean="0"/>
              <a:t>Teacher’s promise</a:t>
            </a:r>
            <a:endParaRPr lang="en-US" dirty="0"/>
          </a:p>
        </p:txBody>
      </p:sp>
      <p:pic>
        <p:nvPicPr>
          <p:cNvPr id="4098" name="Picture 2" descr="C:\Users\Anu\AppData\Local\Microsoft\Windows\Temporary Internet Files\Content.IE5\XXIFGLVG\brand-promise[1].jpg"/>
          <p:cNvPicPr>
            <a:picLocks noChangeAspect="1" noChangeArrowheads="1"/>
          </p:cNvPicPr>
          <p:nvPr/>
        </p:nvPicPr>
        <p:blipFill>
          <a:blip r:embed="rId2" cstate="print"/>
          <a:srcRect/>
          <a:stretch>
            <a:fillRect/>
          </a:stretch>
        </p:blipFill>
        <p:spPr bwMode="auto">
          <a:xfrm>
            <a:off x="4876800" y="3200400"/>
            <a:ext cx="3717925" cy="32613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hail from India. I now live in Huntersville, so don’t worry about commute ;)</a:t>
            </a:r>
          </a:p>
          <a:p>
            <a:endParaRPr lang="en-US" dirty="0" smtClean="0"/>
          </a:p>
          <a:p>
            <a:r>
              <a:rPr lang="en-US" dirty="0" smtClean="0"/>
              <a:t>I am a bit of an artist and a nature lover.</a:t>
            </a:r>
          </a:p>
          <a:p>
            <a:endParaRPr lang="en-US" dirty="0" smtClean="0"/>
          </a:p>
          <a:p>
            <a:r>
              <a:rPr lang="en-US" dirty="0" smtClean="0"/>
              <a:t>I am also an Engineer ( you are in safe hands)</a:t>
            </a:r>
          </a:p>
          <a:p>
            <a:endParaRPr lang="en-US" dirty="0" smtClean="0"/>
          </a:p>
          <a:p>
            <a:r>
              <a:rPr lang="en-US" dirty="0" smtClean="0"/>
              <a:t>I believe in every one of you, You are going to be brilliant ( only remember to follow the rules </a:t>
            </a:r>
            <a:r>
              <a:rPr lang="en-US" dirty="0" smtClean="0">
                <a:sym typeface="Wingdings" pitchFamily="2" charset="2"/>
              </a:rPr>
              <a:t>. ) Now it is your turn…</a:t>
            </a:r>
          </a:p>
          <a:p>
            <a:endParaRPr lang="en-US" dirty="0"/>
          </a:p>
        </p:txBody>
      </p:sp>
      <p:sp>
        <p:nvSpPr>
          <p:cNvPr id="3" name="Title 2"/>
          <p:cNvSpPr>
            <a:spLocks noGrp="1"/>
          </p:cNvSpPr>
          <p:nvPr>
            <p:ph type="title"/>
          </p:nvPr>
        </p:nvSpPr>
        <p:spPr/>
        <p:txBody>
          <a:bodyPr/>
          <a:lstStyle/>
          <a:p>
            <a:r>
              <a:rPr lang="en-US" dirty="0" smtClean="0"/>
              <a:t>A bit more…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4000" dirty="0" smtClean="0"/>
          </a:p>
          <a:p>
            <a:pPr algn="ctr"/>
            <a:endParaRPr lang="en-US" sz="4000" dirty="0" smtClean="0"/>
          </a:p>
          <a:p>
            <a:pPr algn="ctr"/>
            <a:r>
              <a:rPr lang="en-US" sz="4000" smtClean="0"/>
              <a:t>Always</a:t>
            </a:r>
            <a:r>
              <a:rPr lang="en-US" sz="4000" dirty="0" smtClean="0"/>
              <a:t>, count on it.</a:t>
            </a:r>
            <a:endParaRPr lang="en-US" sz="4000" dirty="0"/>
          </a:p>
        </p:txBody>
      </p:sp>
      <p:sp>
        <p:nvSpPr>
          <p:cNvPr id="3" name="Title 2"/>
          <p:cNvSpPr>
            <a:spLocks noGrp="1"/>
          </p:cNvSpPr>
          <p:nvPr>
            <p:ph type="title"/>
          </p:nvPr>
        </p:nvSpPr>
        <p:spPr/>
        <p:txBody>
          <a:bodyPr/>
          <a:lstStyle/>
          <a:p>
            <a:r>
              <a:rPr lang="en-US" dirty="0" smtClean="0"/>
              <a:t>Will I treat you fairly…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Learn all about variables..</a:t>
            </a:r>
          </a:p>
          <a:p>
            <a:r>
              <a:rPr lang="en-US" dirty="0" smtClean="0"/>
              <a:t>Lots about functions </a:t>
            </a:r>
          </a:p>
          <a:p>
            <a:r>
              <a:rPr lang="en-US" dirty="0" smtClean="0"/>
              <a:t>A bit of geometry</a:t>
            </a:r>
          </a:p>
          <a:p>
            <a:r>
              <a:rPr lang="en-US" dirty="0" smtClean="0"/>
              <a:t>and also about trends ( not only fashion trends, but that’s a thought!)</a:t>
            </a:r>
            <a:endParaRPr lang="en-US" dirty="0"/>
          </a:p>
        </p:txBody>
      </p:sp>
      <p:sp>
        <p:nvSpPr>
          <p:cNvPr id="3" name="Title 2"/>
          <p:cNvSpPr>
            <a:spLocks noGrp="1"/>
          </p:cNvSpPr>
          <p:nvPr>
            <p:ph type="title"/>
          </p:nvPr>
        </p:nvSpPr>
        <p:spPr/>
        <p:txBody>
          <a:bodyPr/>
          <a:lstStyle/>
          <a:p>
            <a:r>
              <a:rPr lang="en-US" dirty="0" smtClean="0"/>
              <a:t>What will I be doing this year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fontScale="85000" lnSpcReduction="20000"/>
          </a:bodyPr>
          <a:lstStyle/>
          <a:p>
            <a:r>
              <a:rPr lang="en-US" b="1" dirty="0" smtClean="0"/>
              <a:t>Formal grades </a:t>
            </a:r>
            <a:r>
              <a:rPr lang="en-US" dirty="0" smtClean="0"/>
              <a:t>– tests, projects ( These will be stored in the portfolio for future reference)</a:t>
            </a:r>
          </a:p>
          <a:p>
            <a:endParaRPr lang="en-US" dirty="0" smtClean="0"/>
          </a:p>
          <a:p>
            <a:r>
              <a:rPr lang="en-US" b="1" dirty="0" smtClean="0"/>
              <a:t>Informal grades</a:t>
            </a:r>
            <a:r>
              <a:rPr lang="en-US" dirty="0" smtClean="0"/>
              <a:t>- Homework completion, quizzes, technology grades.( These have to be submitted for grading, late submission will get 10 points lesser for each day delayed</a:t>
            </a:r>
            <a:r>
              <a:rPr lang="en-US" dirty="0" smtClean="0"/>
              <a:t>.) Minimum of 50 % will be awarded.</a:t>
            </a:r>
            <a:endParaRPr lang="en-US" dirty="0" smtClean="0"/>
          </a:p>
          <a:p>
            <a:endParaRPr lang="en-US" dirty="0" smtClean="0"/>
          </a:p>
          <a:p>
            <a:r>
              <a:rPr lang="en-US" dirty="0" smtClean="0"/>
              <a:t>If </a:t>
            </a:r>
            <a:r>
              <a:rPr lang="en-US" i="1" dirty="0" smtClean="0"/>
              <a:t>absent</a:t>
            </a:r>
            <a:r>
              <a:rPr lang="en-US" dirty="0" smtClean="0"/>
              <a:t>, you can look up the missed work and homework on my </a:t>
            </a:r>
            <a:r>
              <a:rPr lang="en-US" dirty="0" err="1" smtClean="0"/>
              <a:t>Weebly</a:t>
            </a:r>
            <a:r>
              <a:rPr lang="en-US" dirty="0" smtClean="0"/>
              <a:t> account, the work submitted the next working day will not be penalized.</a:t>
            </a:r>
          </a:p>
          <a:p>
            <a:endParaRPr lang="en-US" dirty="0" smtClean="0"/>
          </a:p>
          <a:p>
            <a:r>
              <a:rPr lang="en-US" dirty="0" smtClean="0"/>
              <a:t>The grades will be updated </a:t>
            </a:r>
            <a:r>
              <a:rPr lang="en-US" u="sng" dirty="0" smtClean="0"/>
              <a:t>weekly</a:t>
            </a:r>
            <a:r>
              <a:rPr lang="en-US" dirty="0" smtClean="0"/>
              <a:t> by Friday evening. Please use </a:t>
            </a:r>
            <a:r>
              <a:rPr lang="en-US" dirty="0" err="1" smtClean="0"/>
              <a:t>Powerschool</a:t>
            </a:r>
            <a:r>
              <a:rPr lang="en-US" dirty="0" smtClean="0"/>
              <a:t> to stay informed.</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How will I be graded?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None/>
            </a:pPr>
            <a:r>
              <a:rPr lang="en-US" dirty="0" smtClean="0"/>
              <a:t>1. Stay in your assigned seat at all times, unless directed otherwise</a:t>
            </a:r>
          </a:p>
          <a:p>
            <a:pPr lvl="1">
              <a:buNone/>
            </a:pPr>
            <a:r>
              <a:rPr lang="en-US" dirty="0" smtClean="0"/>
              <a:t>2. Respect others, their opinions, things.</a:t>
            </a:r>
          </a:p>
          <a:p>
            <a:pPr lvl="1">
              <a:buNone/>
            </a:pPr>
            <a:r>
              <a:rPr lang="en-US" dirty="0" smtClean="0"/>
              <a:t>3. Follow all procedures and policies.</a:t>
            </a:r>
          </a:p>
          <a:p>
            <a:pPr lvl="1">
              <a:buNone/>
            </a:pPr>
            <a:r>
              <a:rPr lang="en-US" dirty="0" smtClean="0"/>
              <a:t>4. Be prepared.</a:t>
            </a:r>
          </a:p>
          <a:p>
            <a:pPr lvl="1">
              <a:buNone/>
            </a:pPr>
            <a:endParaRPr lang="en-US" dirty="0" smtClean="0"/>
          </a:p>
          <a:p>
            <a:pPr lvl="1">
              <a:buNone/>
            </a:pPr>
            <a:r>
              <a:rPr lang="en-US" b="1" i="1" dirty="0" smtClean="0"/>
              <a:t>Choosing</a:t>
            </a:r>
            <a:r>
              <a:rPr lang="en-US" b="1" dirty="0" smtClean="0"/>
              <a:t> to follow the rules will result in </a:t>
            </a:r>
          </a:p>
          <a:p>
            <a:pPr lvl="1">
              <a:buNone/>
            </a:pPr>
            <a:r>
              <a:rPr lang="en-US" dirty="0" smtClean="0"/>
              <a:t>	A stress free working environment, </a:t>
            </a:r>
          </a:p>
          <a:p>
            <a:pPr lvl="1">
              <a:buNone/>
            </a:pPr>
            <a:r>
              <a:rPr lang="en-US" dirty="0" smtClean="0"/>
              <a:t>	A pleasant and secure place to be.</a:t>
            </a:r>
          </a:p>
        </p:txBody>
      </p:sp>
      <p:sp>
        <p:nvSpPr>
          <p:cNvPr id="3" name="Title 2"/>
          <p:cNvSpPr>
            <a:spLocks noGrp="1"/>
          </p:cNvSpPr>
          <p:nvPr>
            <p:ph type="title"/>
          </p:nvPr>
        </p:nvSpPr>
        <p:spPr/>
        <p:txBody>
          <a:bodyPr/>
          <a:lstStyle/>
          <a:p>
            <a:r>
              <a:rPr lang="en-US" dirty="0" smtClean="0"/>
              <a:t>Rules in the classroom.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r>
              <a:rPr lang="en-US" dirty="0" smtClean="0"/>
              <a:t>Not </a:t>
            </a:r>
            <a:r>
              <a:rPr lang="en-US" i="1" dirty="0" smtClean="0"/>
              <a:t>Choosing</a:t>
            </a:r>
            <a:r>
              <a:rPr lang="en-US" dirty="0" smtClean="0"/>
              <a:t> to follow the rules will result in </a:t>
            </a:r>
          </a:p>
          <a:p>
            <a:endParaRPr lang="en-US" dirty="0" smtClean="0"/>
          </a:p>
          <a:p>
            <a:pPr lvl="1"/>
            <a:r>
              <a:rPr lang="en-US" dirty="0" smtClean="0"/>
              <a:t>Step 1- name on board, verbal warning </a:t>
            </a:r>
          </a:p>
          <a:p>
            <a:pPr lvl="1"/>
            <a:r>
              <a:rPr lang="en-US" dirty="0" smtClean="0"/>
              <a:t>Step 2- </a:t>
            </a:r>
            <a:r>
              <a:rPr lang="en-US" dirty="0" smtClean="0"/>
              <a:t>Student and teacher conference</a:t>
            </a:r>
            <a:r>
              <a:rPr lang="en-US" dirty="0" smtClean="0"/>
              <a:t>.</a:t>
            </a:r>
            <a:endParaRPr lang="en-US" dirty="0" smtClean="0"/>
          </a:p>
          <a:p>
            <a:pPr lvl="1"/>
            <a:r>
              <a:rPr lang="en-US" dirty="0" smtClean="0"/>
              <a:t>Step 3- Parent Communication</a:t>
            </a:r>
          </a:p>
          <a:p>
            <a:pPr lvl="1"/>
            <a:r>
              <a:rPr lang="en-US" dirty="0" smtClean="0"/>
              <a:t>Step 4- </a:t>
            </a:r>
            <a:r>
              <a:rPr lang="en-US" dirty="0" smtClean="0"/>
              <a:t>time out</a:t>
            </a:r>
          </a:p>
          <a:p>
            <a:pPr lvl="1"/>
            <a:r>
              <a:rPr lang="en-US" dirty="0" smtClean="0"/>
              <a:t>Step 5- Bounced to another class. </a:t>
            </a:r>
          </a:p>
          <a:p>
            <a:pPr lvl="1"/>
            <a:endParaRPr lang="en-US" dirty="0"/>
          </a:p>
          <a:p>
            <a:pPr lvl="1"/>
            <a:r>
              <a:rPr lang="en-US" dirty="0" smtClean="0"/>
              <a:t>Please note that all these steps could be by passed by the teacher if the case was severe. </a:t>
            </a:r>
            <a:endParaRPr lang="en-US" dirty="0" smtClean="0"/>
          </a:p>
          <a:p>
            <a:pPr lvl="1"/>
            <a:endParaRPr lang="en-US" dirty="0" smtClean="0"/>
          </a:p>
          <a:p>
            <a:pPr lvl="1"/>
            <a:r>
              <a:rPr lang="en-US" dirty="0" smtClean="0"/>
              <a:t>This will be reset weekly.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887</TotalTime>
  <Words>1578</Words>
  <Application>Microsoft Office PowerPoint</Application>
  <PresentationFormat>On-screen Show (4:3)</PresentationFormat>
  <Paragraphs>223</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Lucida Sans Unicode</vt:lpstr>
      <vt:lpstr>Verdana</vt:lpstr>
      <vt:lpstr>Wingdings</vt:lpstr>
      <vt:lpstr>Wingdings 2</vt:lpstr>
      <vt:lpstr>Wingdings 3</vt:lpstr>
      <vt:lpstr>Concourse</vt:lpstr>
      <vt:lpstr>Mrs. A’s  Class Expectations ….</vt:lpstr>
      <vt:lpstr>Where you will sit …</vt:lpstr>
      <vt:lpstr>About me…</vt:lpstr>
      <vt:lpstr>A bit more…</vt:lpstr>
      <vt:lpstr>Will I treat you fairly…</vt:lpstr>
      <vt:lpstr>What will I be doing this year ?..</vt:lpstr>
      <vt:lpstr>How will I be graded?</vt:lpstr>
      <vt:lpstr>Rules in the classroom. </vt:lpstr>
      <vt:lpstr>PowerPoint Presentation</vt:lpstr>
      <vt:lpstr>Classroom Contract for Ms. Anu</vt:lpstr>
      <vt:lpstr>Guideline 1</vt:lpstr>
      <vt:lpstr>Warm-up samples</vt:lpstr>
      <vt:lpstr>Guideline 2-</vt:lpstr>
      <vt:lpstr> Guideline 3</vt:lpstr>
      <vt:lpstr>Guideline 4</vt:lpstr>
      <vt:lpstr>Guideline 5</vt:lpstr>
      <vt:lpstr>Infraction sheet- Action form.</vt:lpstr>
      <vt:lpstr>Action form details</vt:lpstr>
      <vt:lpstr>Extreme cases</vt:lpstr>
      <vt:lpstr>Classroom Procedures</vt:lpstr>
      <vt:lpstr>When you are tardy..</vt:lpstr>
      <vt:lpstr>Getting your attention.</vt:lpstr>
      <vt:lpstr>Paper heading</vt:lpstr>
      <vt:lpstr>Notebook</vt:lpstr>
      <vt:lpstr>Missing Assignments/Homework</vt:lpstr>
      <vt:lpstr>Finish Classwork early…</vt:lpstr>
      <vt:lpstr>To get my attention</vt:lpstr>
      <vt:lpstr>Technology Care</vt:lpstr>
      <vt:lpstr>Turning in papers</vt:lpstr>
      <vt:lpstr>Classroom discussions</vt:lpstr>
      <vt:lpstr>Moving around the room</vt:lpstr>
      <vt:lpstr>Class dismissal</vt:lpstr>
      <vt:lpstr>Announcements</vt:lpstr>
      <vt:lpstr>Special procedures</vt:lpstr>
      <vt:lpstr>Jobs in class</vt:lpstr>
      <vt:lpstr>Teacher’s promise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A’s  Class Expectations ….</dc:title>
  <dc:creator>Anu</dc:creator>
  <cp:lastModifiedBy>Acharya, Anuradha</cp:lastModifiedBy>
  <cp:revision>105</cp:revision>
  <dcterms:created xsi:type="dcterms:W3CDTF">2015-07-20T15:51:56Z</dcterms:created>
  <dcterms:modified xsi:type="dcterms:W3CDTF">2015-08-21T21:05:36Z</dcterms:modified>
</cp:coreProperties>
</file>